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11"/>
  </p:notesMasterIdLst>
  <p:sldIdLst>
    <p:sldId id="260" r:id="rId2"/>
    <p:sldId id="263" r:id="rId3"/>
    <p:sldId id="271" r:id="rId4"/>
    <p:sldId id="266" r:id="rId5"/>
    <p:sldId id="267" r:id="rId6"/>
    <p:sldId id="265" r:id="rId7"/>
    <p:sldId id="268" r:id="rId8"/>
    <p:sldId id="269" r:id="rId9"/>
    <p:sldId id="270"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09041-ACE2-41B9-A315-5CF111F7099F}" type="datetimeFigureOut">
              <a:rPr lang="uk-UA" smtClean="0"/>
              <a:t>11.03.2024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A89D-1B90-4A59-A9D6-6212193756E0}" type="slidenum">
              <a:rPr lang="uk-UA" smtClean="0"/>
              <a:t>‹№›</a:t>
            </a:fld>
            <a:endParaRPr lang="uk-UA"/>
          </a:p>
        </p:txBody>
      </p:sp>
    </p:spTree>
    <p:extLst>
      <p:ext uri="{BB962C8B-B14F-4D97-AF65-F5344CB8AC3E}">
        <p14:creationId xmlns:p14="http://schemas.microsoft.com/office/powerpoint/2010/main" val="420959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5BA89D-1B90-4A59-A9D6-6212193756E0}" type="slidenum">
              <a:rPr lang="uk-UA" smtClean="0"/>
              <a:t>1</a:t>
            </a:fld>
            <a:endParaRPr lang="uk-UA"/>
          </a:p>
        </p:txBody>
      </p:sp>
    </p:spTree>
    <p:extLst>
      <p:ext uri="{BB962C8B-B14F-4D97-AF65-F5344CB8AC3E}">
        <p14:creationId xmlns:p14="http://schemas.microsoft.com/office/powerpoint/2010/main" val="232009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34535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140348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161309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224861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337964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3FF6D586-E666-4A8A-BFEF-C717440970A1}" type="datetimeFigureOut">
              <a:rPr lang="uk-UA" smtClean="0"/>
              <a:t>11.03.2024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133995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3FF6D586-E666-4A8A-BFEF-C717440970A1}" type="datetimeFigureOut">
              <a:rPr lang="uk-UA" smtClean="0"/>
              <a:t>11.03.2024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212911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3FF6D586-E666-4A8A-BFEF-C717440970A1}" type="datetimeFigureOut">
              <a:rPr lang="uk-UA" smtClean="0"/>
              <a:t>11.03.2024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97899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F6D586-E666-4A8A-BFEF-C717440970A1}" type="datetimeFigureOut">
              <a:rPr lang="uk-UA" smtClean="0"/>
              <a:t>11.03.2024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220437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F6D586-E666-4A8A-BFEF-C717440970A1}" type="datetimeFigureOut">
              <a:rPr lang="uk-UA" smtClean="0"/>
              <a:t>11.03.2024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421022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F6D586-E666-4A8A-BFEF-C717440970A1}" type="datetimeFigureOut">
              <a:rPr lang="uk-UA" smtClean="0"/>
              <a:t>11.03.2024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C97DDFE-3B53-4E62-9206-16843EE5AA36}" type="slidenum">
              <a:rPr lang="uk-UA" smtClean="0"/>
              <a:t>‹№›</a:t>
            </a:fld>
            <a:endParaRPr lang="uk-UA"/>
          </a:p>
        </p:txBody>
      </p:sp>
    </p:spTree>
    <p:extLst>
      <p:ext uri="{BB962C8B-B14F-4D97-AF65-F5344CB8AC3E}">
        <p14:creationId xmlns:p14="http://schemas.microsoft.com/office/powerpoint/2010/main" val="259055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6D586-E666-4A8A-BFEF-C717440970A1}" type="datetimeFigureOut">
              <a:rPr lang="uk-UA" smtClean="0"/>
              <a:t>11.03.2024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7DDFE-3B53-4E62-9206-16843EE5AA36}" type="slidenum">
              <a:rPr lang="uk-UA" smtClean="0"/>
              <a:t>‹№›</a:t>
            </a:fld>
            <a:endParaRPr lang="uk-UA"/>
          </a:p>
        </p:txBody>
      </p:sp>
    </p:spTree>
    <p:extLst>
      <p:ext uri="{BB962C8B-B14F-4D97-AF65-F5344CB8AC3E}">
        <p14:creationId xmlns:p14="http://schemas.microsoft.com/office/powerpoint/2010/main" val="15713171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304800"/>
            <a:ext cx="10058400" cy="4346713"/>
          </a:xfrm>
        </p:spPr>
        <p:txBody>
          <a:bodyPr>
            <a:normAutofit fontScale="90000"/>
          </a:bodyPr>
          <a:lstStyle/>
          <a:p>
            <a:pPr algn="ctr"/>
            <a:br>
              <a:rPr lang="uk-UA" dirty="0">
                <a:latin typeface="Times New Roman" panose="02020603050405020304" pitchFamily="18" charset="0"/>
                <a:cs typeface="Times New Roman" panose="02020603050405020304" pitchFamily="18" charset="0"/>
              </a:rPr>
            </a:br>
            <a:br>
              <a:rPr lang="uk-UA" dirty="0">
                <a:latin typeface="Times New Roman" panose="02020603050405020304" pitchFamily="18" charset="0"/>
                <a:cs typeface="Times New Roman" panose="02020603050405020304" pitchFamily="18" charset="0"/>
              </a:rPr>
            </a:br>
            <a:br>
              <a:rPr lang="uk-UA" dirty="0">
                <a:latin typeface="Times New Roman" panose="02020603050405020304" pitchFamily="18" charset="0"/>
                <a:cs typeface="Times New Roman" panose="02020603050405020304" pitchFamily="18" charset="0"/>
              </a:rPr>
            </a:br>
            <a:r>
              <a:rPr lang="uk-UA" dirty="0">
                <a:solidFill>
                  <a:srgbClr val="7030A0"/>
                </a:solidFill>
                <a:latin typeface="Times New Roman" panose="02020603050405020304" pitchFamily="18" charset="0"/>
                <a:cs typeface="Times New Roman" panose="02020603050405020304" pitchFamily="18" charset="0"/>
              </a:rPr>
              <a:t>ЗАРАХУВАННЯ</a:t>
            </a:r>
            <a:br>
              <a:rPr lang="uk-UA" dirty="0">
                <a:solidFill>
                  <a:srgbClr val="7030A0"/>
                </a:solidFill>
                <a:latin typeface="Times New Roman" panose="02020603050405020304" pitchFamily="18" charset="0"/>
                <a:cs typeface="Times New Roman" panose="02020603050405020304" pitchFamily="18" charset="0"/>
              </a:rPr>
            </a:br>
            <a:r>
              <a:rPr lang="uk-UA" dirty="0">
                <a:solidFill>
                  <a:srgbClr val="7030A0"/>
                </a:solidFill>
                <a:latin typeface="Times New Roman" panose="02020603050405020304" pitchFamily="18" charset="0"/>
                <a:cs typeface="Times New Roman" panose="02020603050405020304" pitchFamily="18" charset="0"/>
              </a:rPr>
              <a:t>ДО 1 КЛАСУ </a:t>
            </a:r>
            <a:br>
              <a:rPr lang="uk-UA" dirty="0">
                <a:solidFill>
                  <a:srgbClr val="7030A0"/>
                </a:solidFill>
                <a:latin typeface="Times New Roman" panose="02020603050405020304" pitchFamily="18" charset="0"/>
                <a:cs typeface="Times New Roman" panose="02020603050405020304" pitchFamily="18" charset="0"/>
              </a:rPr>
            </a:br>
            <a:r>
              <a:rPr lang="uk-UA" sz="5300" dirty="0">
                <a:solidFill>
                  <a:srgbClr val="7030A0"/>
                </a:solidFill>
                <a:latin typeface="Times New Roman" panose="02020603050405020304" pitchFamily="18" charset="0"/>
                <a:cs typeface="Times New Roman" panose="02020603050405020304" pitchFamily="18" charset="0"/>
              </a:rPr>
              <a:t>на 2024/2025 навчальний рік </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122" y="218662"/>
            <a:ext cx="2664722" cy="1868556"/>
          </a:xfrm>
          <a:prstGeom prst="rect">
            <a:avLst/>
          </a:prstGeom>
        </p:spPr>
      </p:pic>
    </p:spTree>
    <p:extLst>
      <p:ext uri="{BB962C8B-B14F-4D97-AF65-F5344CB8AC3E}">
        <p14:creationId xmlns:p14="http://schemas.microsoft.com/office/powerpoint/2010/main" val="23983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2032"/>
          </a:xfrm>
        </p:spPr>
        <p:txBody>
          <a:bodyPr/>
          <a:lstStyle/>
          <a:p>
            <a:r>
              <a:rPr lang="uk-UA" dirty="0">
                <a:solidFill>
                  <a:srgbClr val="C00000"/>
                </a:solidFill>
                <a:latin typeface="Times New Roman" panose="02020603050405020304" pitchFamily="18" charset="0"/>
                <a:cs typeface="Times New Roman" panose="02020603050405020304" pitchFamily="18" charset="0"/>
              </a:rPr>
              <a:t>Шановні батьки </a:t>
            </a:r>
            <a:br>
              <a:rPr lang="uk-UA" dirty="0">
                <a:solidFill>
                  <a:srgbClr val="C00000"/>
                </a:solidFill>
                <a:latin typeface="Times New Roman" panose="02020603050405020304" pitchFamily="18" charset="0"/>
                <a:cs typeface="Times New Roman" panose="02020603050405020304" pitchFamily="18" charset="0"/>
              </a:rPr>
            </a:br>
            <a:r>
              <a:rPr lang="uk-UA" dirty="0">
                <a:solidFill>
                  <a:srgbClr val="C00000"/>
                </a:solidFill>
                <a:latin typeface="Times New Roman" panose="02020603050405020304" pitchFamily="18" charset="0"/>
                <a:cs typeface="Times New Roman" panose="02020603050405020304" pitchFamily="18" charset="0"/>
              </a:rPr>
              <a:t>майбутніх першокласників!</a:t>
            </a:r>
          </a:p>
        </p:txBody>
      </p:sp>
      <p:sp>
        <p:nvSpPr>
          <p:cNvPr id="3" name="Объект 2"/>
          <p:cNvSpPr>
            <a:spLocks noGrp="1"/>
          </p:cNvSpPr>
          <p:nvPr>
            <p:ph idx="1"/>
          </p:nvPr>
        </p:nvSpPr>
        <p:spPr>
          <a:xfrm>
            <a:off x="3359426" y="1825625"/>
            <a:ext cx="7994374" cy="4351338"/>
          </a:xfrm>
        </p:spPr>
        <p:txBody>
          <a:bodyPr>
            <a:normAutofit/>
          </a:bodyPr>
          <a:lstStyle/>
          <a:p>
            <a:pPr algn="ctr"/>
            <a:endParaRPr lang="uk-UA"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uk-UA" sz="2400" dirty="0">
                <a:solidFill>
                  <a:srgbClr val="7030A0"/>
                </a:solidFill>
                <a:latin typeface="Times New Roman" panose="02020603050405020304" pitchFamily="18" charset="0"/>
                <a:cs typeface="Times New Roman" panose="02020603050405020304" pitchFamily="18" charset="0"/>
              </a:rPr>
              <a:t>Відповідно до наказу директора Броварського ліцею №5 ім. Василя Стуса з </a:t>
            </a:r>
            <a:r>
              <a:rPr lang="uk-UA" sz="2400" u="sng" dirty="0">
                <a:solidFill>
                  <a:srgbClr val="7030A0"/>
                </a:solidFill>
                <a:latin typeface="Times New Roman" panose="02020603050405020304" pitchFamily="18" charset="0"/>
                <a:cs typeface="Times New Roman" panose="02020603050405020304" pitchFamily="18" charset="0"/>
              </a:rPr>
              <a:t>02.04.2024 р.</a:t>
            </a:r>
            <a:r>
              <a:rPr lang="uk-UA" sz="2400" dirty="0">
                <a:solidFill>
                  <a:srgbClr val="7030A0"/>
                </a:solidFill>
                <a:latin typeface="Times New Roman" panose="02020603050405020304" pitchFamily="18" charset="0"/>
                <a:cs typeface="Times New Roman" panose="02020603050405020304" pitchFamily="18" charset="0"/>
              </a:rPr>
              <a:t> по </a:t>
            </a:r>
            <a:r>
              <a:rPr lang="uk-UA" sz="2400" u="sng" dirty="0">
                <a:solidFill>
                  <a:srgbClr val="7030A0"/>
                </a:solidFill>
                <a:latin typeface="Times New Roman" panose="02020603050405020304" pitchFamily="18" charset="0"/>
                <a:cs typeface="Times New Roman" panose="02020603050405020304" pitchFamily="18" charset="0"/>
              </a:rPr>
              <a:t>31.05.2024 р.</a:t>
            </a:r>
            <a:r>
              <a:rPr lang="uk-UA" sz="2400" dirty="0">
                <a:solidFill>
                  <a:srgbClr val="7030A0"/>
                </a:solidFill>
                <a:latin typeface="Times New Roman" panose="02020603050405020304" pitchFamily="18" charset="0"/>
                <a:cs typeface="Times New Roman" panose="02020603050405020304" pitchFamily="18" charset="0"/>
              </a:rPr>
              <a:t> здійснюється прийом заяв на зарахування до 1 класів на 2024/2025 навчальний рік.</a:t>
            </a:r>
          </a:p>
          <a:p>
            <a:pPr marL="0" indent="0" algn="just">
              <a:lnSpc>
                <a:spcPct val="100000"/>
              </a:lnSpc>
              <a:buNone/>
            </a:pPr>
            <a:r>
              <a:rPr lang="uk-UA" sz="2400" dirty="0">
                <a:solidFill>
                  <a:srgbClr val="7030A0"/>
                </a:solidFill>
                <a:latin typeface="Times New Roman" panose="02020603050405020304" pitchFamily="18" charset="0"/>
                <a:cs typeface="Times New Roman" panose="02020603050405020304" pitchFamily="18" charset="0"/>
              </a:rPr>
              <a:t>Зарахування буде проводитись відповідно до законів України "Про освіту", "Про загальну середню освіту", Порядку зарахування, відрахування та переведення учнів до державних та комунальних закладів освіти для здобуття повної загальної середньої освіти.</a:t>
            </a:r>
            <a:endParaRPr lang="uk-UA" dirty="0">
              <a:solidFill>
                <a:srgbClr val="7030A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7468"/>
            <a:ext cx="3359426" cy="3317289"/>
          </a:xfrm>
          <a:prstGeom prst="rect">
            <a:avLst/>
          </a:prstGeom>
        </p:spPr>
      </p:pic>
    </p:spTree>
    <p:extLst>
      <p:ext uri="{BB962C8B-B14F-4D97-AF65-F5344CB8AC3E}">
        <p14:creationId xmlns:p14="http://schemas.microsoft.com/office/powerpoint/2010/main" val="312203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53" y="457199"/>
            <a:ext cx="6957390" cy="2226365"/>
          </a:xfrm>
        </p:spPr>
        <p:txBody>
          <a:bodyPr>
            <a:noAutofit/>
          </a:bodyPr>
          <a:lstStyle/>
          <a:p>
            <a:pPr algn="ctr"/>
            <a:r>
              <a:rPr lang="uk-UA" sz="4000" dirty="0">
                <a:solidFill>
                  <a:srgbClr val="C00000"/>
                </a:solidFill>
                <a:latin typeface="Times New Roman" panose="02020603050405020304" pitchFamily="18" charset="0"/>
                <a:cs typeface="Times New Roman" panose="02020603050405020304" pitchFamily="18" charset="0"/>
              </a:rPr>
              <a:t>На 2024/2025 </a:t>
            </a:r>
            <a:r>
              <a:rPr lang="uk-UA" sz="4000" dirty="0" err="1">
                <a:solidFill>
                  <a:srgbClr val="C00000"/>
                </a:solidFill>
                <a:latin typeface="Times New Roman" panose="02020603050405020304" pitchFamily="18" charset="0"/>
                <a:cs typeface="Times New Roman" panose="02020603050405020304" pitchFamily="18" charset="0"/>
              </a:rPr>
              <a:t>н.р</a:t>
            </a:r>
            <a:r>
              <a:rPr lang="uk-UA" sz="4000" dirty="0">
                <a:solidFill>
                  <a:srgbClr val="C00000"/>
                </a:solidFill>
                <a:latin typeface="Times New Roman" panose="02020603050405020304" pitchFamily="18" charset="0"/>
                <a:cs typeface="Times New Roman" panose="02020603050405020304" pitchFamily="18" charset="0"/>
              </a:rPr>
              <a:t>. </a:t>
            </a:r>
            <a:br>
              <a:rPr lang="uk-UA" sz="4000" dirty="0">
                <a:solidFill>
                  <a:srgbClr val="C00000"/>
                </a:solidFill>
                <a:latin typeface="Times New Roman" panose="02020603050405020304" pitchFamily="18" charset="0"/>
                <a:cs typeface="Times New Roman" panose="02020603050405020304" pitchFamily="18" charset="0"/>
              </a:rPr>
            </a:br>
            <a:r>
              <a:rPr lang="uk-UA" sz="4000" dirty="0">
                <a:solidFill>
                  <a:srgbClr val="C00000"/>
                </a:solidFill>
                <a:latin typeface="Times New Roman" panose="02020603050405020304" pitchFamily="18" charset="0"/>
                <a:cs typeface="Times New Roman" panose="02020603050405020304" pitchFamily="18" charset="0"/>
              </a:rPr>
              <a:t>заплановано формування </a:t>
            </a:r>
            <a:br>
              <a:rPr lang="uk-UA" sz="4000" dirty="0">
                <a:solidFill>
                  <a:srgbClr val="C00000"/>
                </a:solidFill>
                <a:latin typeface="Times New Roman" panose="02020603050405020304" pitchFamily="18" charset="0"/>
                <a:cs typeface="Times New Roman" panose="02020603050405020304" pitchFamily="18" charset="0"/>
              </a:rPr>
            </a:br>
            <a:r>
              <a:rPr lang="uk-UA" sz="4000" dirty="0">
                <a:solidFill>
                  <a:srgbClr val="C00000"/>
                </a:solidFill>
                <a:latin typeface="Times New Roman" panose="02020603050405020304" pitchFamily="18" charset="0"/>
                <a:cs typeface="Times New Roman" panose="02020603050405020304" pitchFamily="18" charset="0"/>
              </a:rPr>
              <a:t>8 класів</a:t>
            </a:r>
            <a:br>
              <a:rPr lang="uk-UA" sz="4000" dirty="0">
                <a:solidFill>
                  <a:srgbClr val="7030A0"/>
                </a:solidFill>
                <a:latin typeface="Times New Roman" panose="02020603050405020304" pitchFamily="18" charset="0"/>
                <a:cs typeface="Times New Roman" panose="02020603050405020304" pitchFamily="18" charset="0"/>
              </a:rPr>
            </a:br>
            <a:endParaRPr lang="uk-UA" sz="4000" dirty="0"/>
          </a:p>
        </p:txBody>
      </p:sp>
      <p:sp>
        <p:nvSpPr>
          <p:cNvPr id="3" name="Объект 2"/>
          <p:cNvSpPr>
            <a:spLocks noGrp="1"/>
          </p:cNvSpPr>
          <p:nvPr>
            <p:ph idx="1"/>
          </p:nvPr>
        </p:nvSpPr>
        <p:spPr>
          <a:xfrm>
            <a:off x="7046843" y="5585791"/>
            <a:ext cx="5145156" cy="1043608"/>
          </a:xfrm>
        </p:spPr>
        <p:txBody>
          <a:bodyPr>
            <a:normAutofit/>
          </a:bodyPr>
          <a:lstStyle/>
          <a:p>
            <a:pPr marL="0" indent="0">
              <a:buNone/>
            </a:pPr>
            <a:r>
              <a:rPr lang="uk-UA" sz="2400" dirty="0">
                <a:latin typeface="Times New Roman" panose="02020603050405020304" pitchFamily="18" charset="0"/>
                <a:cs typeface="Times New Roman" panose="02020603050405020304" pitchFamily="18" charset="0"/>
              </a:rPr>
              <a:t>Зарахування до означених класів здійснюється за бажанням батьків.</a:t>
            </a:r>
          </a:p>
          <a:p>
            <a:endParaRPr lang="uk-UA" sz="2400" dirty="0"/>
          </a:p>
        </p:txBody>
      </p:sp>
      <p:sp>
        <p:nvSpPr>
          <p:cNvPr id="4" name="Текст 3"/>
          <p:cNvSpPr>
            <a:spLocks noGrp="1"/>
          </p:cNvSpPr>
          <p:nvPr>
            <p:ph type="body" sz="half" idx="2"/>
          </p:nvPr>
        </p:nvSpPr>
        <p:spPr>
          <a:xfrm>
            <a:off x="3170583" y="2445026"/>
            <a:ext cx="7513982" cy="3140765"/>
          </a:xfrm>
        </p:spPr>
        <p:txBody>
          <a:bodyPr>
            <a:noAutofit/>
          </a:bodyPr>
          <a:lstStyle/>
          <a:p>
            <a:r>
              <a:rPr lang="uk-UA" sz="3200" dirty="0">
                <a:solidFill>
                  <a:srgbClr val="7030A0"/>
                </a:solidFill>
                <a:latin typeface="Times New Roman" panose="02020603050405020304" pitchFamily="18" charset="0"/>
                <a:cs typeface="Times New Roman" panose="02020603050405020304" pitchFamily="18" charset="0"/>
              </a:rPr>
              <a:t>Освітній процес буде здійснюватися за такими програмами:</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НУШ; </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педагогічна технологія «Росток»;	- науково-педагогічний </a:t>
            </a:r>
            <a:r>
              <a:rPr lang="uk-UA" sz="3200" dirty="0" err="1">
                <a:solidFill>
                  <a:srgbClr val="7030A0"/>
                </a:solidFill>
                <a:latin typeface="Times New Roman" panose="02020603050405020304" pitchFamily="18" charset="0"/>
                <a:cs typeface="Times New Roman" panose="02020603050405020304" pitchFamily="18" charset="0"/>
              </a:rPr>
              <a:t>проєкт</a:t>
            </a:r>
            <a:r>
              <a:rPr lang="uk-UA" sz="3200" dirty="0">
                <a:solidFill>
                  <a:srgbClr val="7030A0"/>
                </a:solidFill>
                <a:latin typeface="Times New Roman" panose="02020603050405020304" pitchFamily="18" charset="0"/>
                <a:cs typeface="Times New Roman" panose="02020603050405020304" pitchFamily="18" charset="0"/>
              </a:rPr>
              <a:t> 	«Інтелект України».</a:t>
            </a:r>
            <a:endParaRPr lang="uk-UA" sz="32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 y="2445026"/>
            <a:ext cx="2143125" cy="196422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331" y="5066736"/>
            <a:ext cx="2162870" cy="1791264"/>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576" y="3796747"/>
            <a:ext cx="2229402" cy="1789044"/>
          </a:xfrm>
          <a:prstGeom prst="rect">
            <a:avLst/>
          </a:prstGeom>
        </p:spPr>
      </p:pic>
    </p:spTree>
    <p:extLst>
      <p:ext uri="{BB962C8B-B14F-4D97-AF65-F5344CB8AC3E}">
        <p14:creationId xmlns:p14="http://schemas.microsoft.com/office/powerpoint/2010/main" val="10776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196160"/>
            <a:ext cx="10515600" cy="1325563"/>
          </a:xfrm>
        </p:spPr>
        <p:txBody>
          <a:bodyPr/>
          <a:lstStyle/>
          <a:p>
            <a:r>
              <a:rPr lang="uk-UA" dirty="0">
                <a:solidFill>
                  <a:srgbClr val="C00000"/>
                </a:solidFill>
                <a:latin typeface="Times New Roman" panose="02020603050405020304" pitchFamily="18" charset="0"/>
                <a:cs typeface="Times New Roman" panose="02020603050405020304" pitchFamily="18" charset="0"/>
              </a:rPr>
              <a:t>Наш ліцей</a:t>
            </a:r>
          </a:p>
        </p:txBody>
      </p:sp>
      <p:sp>
        <p:nvSpPr>
          <p:cNvPr id="3" name="Объект 2"/>
          <p:cNvSpPr>
            <a:spLocks noGrp="1"/>
          </p:cNvSpPr>
          <p:nvPr>
            <p:ph idx="1"/>
          </p:nvPr>
        </p:nvSpPr>
        <p:spPr>
          <a:xfrm>
            <a:off x="7384774" y="5532581"/>
            <a:ext cx="4807226" cy="1086879"/>
          </a:xfrm>
        </p:spPr>
        <p:txBody>
          <a:bodyPr>
            <a:normAutofit/>
          </a:bodyPr>
          <a:lstStyle/>
          <a:p>
            <a:pPr marL="0" indent="0">
              <a:buNone/>
            </a:pPr>
            <a:r>
              <a:rPr lang="uk-UA" sz="2400" dirty="0">
                <a:latin typeface="Times New Roman" panose="02020603050405020304" pitchFamily="18" charset="0"/>
                <a:cs typeface="Times New Roman" panose="02020603050405020304" pitchFamily="18" charset="0"/>
              </a:rPr>
              <a:t>В закладі створені всі умови для отримання повної загальної середньої освіти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361" y="3712837"/>
            <a:ext cx="1533378" cy="1526563"/>
          </a:xfrm>
          <a:prstGeom prst="rect">
            <a:avLst/>
          </a:prstGeom>
        </p:spPr>
      </p:pic>
      <p:pic>
        <p:nvPicPr>
          <p:cNvPr id="6" name="Рисунок 5">
            <a:extLst>
              <a:ext uri="{FF2B5EF4-FFF2-40B4-BE49-F238E27FC236}">
                <a16:creationId xmlns:a16="http://schemas.microsoft.com/office/drawing/2014/main" id="{0F8AF606-F095-4038-AD83-1306F5EE6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70" y="1494628"/>
            <a:ext cx="2696308" cy="2233274"/>
          </a:xfrm>
          <a:prstGeom prst="rect">
            <a:avLst/>
          </a:prstGeom>
        </p:spPr>
      </p:pic>
      <p:pic>
        <p:nvPicPr>
          <p:cNvPr id="8" name="Рисунок 7">
            <a:extLst>
              <a:ext uri="{FF2B5EF4-FFF2-40B4-BE49-F238E27FC236}">
                <a16:creationId xmlns:a16="http://schemas.microsoft.com/office/drawing/2014/main" id="{70CBE826-868D-4138-B411-C375AC6850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10" y="250602"/>
            <a:ext cx="3074962" cy="2306221"/>
          </a:xfrm>
          <a:prstGeom prst="rect">
            <a:avLst/>
          </a:prstGeom>
        </p:spPr>
      </p:pic>
      <p:pic>
        <p:nvPicPr>
          <p:cNvPr id="10" name="Рисунок 9">
            <a:extLst>
              <a:ext uri="{FF2B5EF4-FFF2-40B4-BE49-F238E27FC236}">
                <a16:creationId xmlns:a16="http://schemas.microsoft.com/office/drawing/2014/main" id="{103BD29D-6524-42A1-96DD-9F637DDE9C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1028"/>
          <a:stretch/>
        </p:blipFill>
        <p:spPr>
          <a:xfrm>
            <a:off x="5821051" y="1365623"/>
            <a:ext cx="3100083" cy="2168331"/>
          </a:xfrm>
          <a:prstGeom prst="rect">
            <a:avLst/>
          </a:prstGeom>
        </p:spPr>
      </p:pic>
      <p:pic>
        <p:nvPicPr>
          <p:cNvPr id="12" name="Рисунок 11">
            <a:extLst>
              <a:ext uri="{FF2B5EF4-FFF2-40B4-BE49-F238E27FC236}">
                <a16:creationId xmlns:a16="http://schemas.microsoft.com/office/drawing/2014/main" id="{E0AC7178-0A35-4005-B9FE-B6E1AAF3F8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72" t="6830" r="7999" b="28179"/>
          <a:stretch/>
        </p:blipFill>
        <p:spPr>
          <a:xfrm>
            <a:off x="8402837" y="309177"/>
            <a:ext cx="3154420" cy="2338558"/>
          </a:xfrm>
          <a:prstGeom prst="rect">
            <a:avLst/>
          </a:prstGeom>
        </p:spPr>
      </p:pic>
      <p:pic>
        <p:nvPicPr>
          <p:cNvPr id="7" name="Рисунок 6">
            <a:extLst>
              <a:ext uri="{FF2B5EF4-FFF2-40B4-BE49-F238E27FC236}">
                <a16:creationId xmlns:a16="http://schemas.microsoft.com/office/drawing/2014/main" id="{713F9499-6EAA-45F3-A8B8-2375243263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7416"/>
          <a:stretch/>
        </p:blipFill>
        <p:spPr>
          <a:xfrm>
            <a:off x="8709368" y="2788839"/>
            <a:ext cx="3177130" cy="2338558"/>
          </a:xfrm>
          <a:prstGeom prst="rect">
            <a:avLst/>
          </a:prstGeom>
        </p:spPr>
      </p:pic>
      <p:pic>
        <p:nvPicPr>
          <p:cNvPr id="11" name="Рисунок 10">
            <a:extLst>
              <a:ext uri="{FF2B5EF4-FFF2-40B4-BE49-F238E27FC236}">
                <a16:creationId xmlns:a16="http://schemas.microsoft.com/office/drawing/2014/main" id="{5A01D86D-C2CF-4A0B-8134-707FA98183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2378" y="4559301"/>
            <a:ext cx="2933554" cy="2200166"/>
          </a:xfrm>
          <a:prstGeom prst="rect">
            <a:avLst/>
          </a:prstGeom>
        </p:spPr>
      </p:pic>
      <p:pic>
        <p:nvPicPr>
          <p:cNvPr id="14" name="Рисунок 13">
            <a:extLst>
              <a:ext uri="{FF2B5EF4-FFF2-40B4-BE49-F238E27FC236}">
                <a16:creationId xmlns:a16="http://schemas.microsoft.com/office/drawing/2014/main" id="{8FDE1277-D173-4CA3-8C63-F237EE247B8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397" t="11374"/>
          <a:stretch/>
        </p:blipFill>
        <p:spPr>
          <a:xfrm>
            <a:off x="-30473" y="3377853"/>
            <a:ext cx="2369962" cy="2330239"/>
          </a:xfrm>
          <a:prstGeom prst="rect">
            <a:avLst/>
          </a:prstGeom>
        </p:spPr>
      </p:pic>
      <p:pic>
        <p:nvPicPr>
          <p:cNvPr id="16" name="Рисунок 15">
            <a:extLst>
              <a:ext uri="{FF2B5EF4-FFF2-40B4-BE49-F238E27FC236}">
                <a16:creationId xmlns:a16="http://schemas.microsoft.com/office/drawing/2014/main" id="{D060B37D-C5EA-44D3-AADC-22F4608CC1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32134" y="3041333"/>
            <a:ext cx="3074961" cy="2168330"/>
          </a:xfrm>
          <a:prstGeom prst="rect">
            <a:avLst/>
          </a:prstGeom>
        </p:spPr>
      </p:pic>
    </p:spTree>
    <p:extLst>
      <p:ext uri="{BB962C8B-B14F-4D97-AF65-F5344CB8AC3E}">
        <p14:creationId xmlns:p14="http://schemas.microsoft.com/office/powerpoint/2010/main" val="386091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087" y="536713"/>
            <a:ext cx="5635487" cy="2077278"/>
          </a:xfrm>
        </p:spPr>
        <p:txBody>
          <a:bodyPr>
            <a:normAutofit/>
          </a:bodyPr>
          <a:lstStyle/>
          <a:p>
            <a:pPr algn="l"/>
            <a:r>
              <a:rPr lang="uk-UA" sz="3200" dirty="0">
                <a:solidFill>
                  <a:srgbClr val="7030A0"/>
                </a:solidFill>
                <a:latin typeface="Times New Roman" panose="02020603050405020304" pitchFamily="18" charset="0"/>
                <a:cs typeface="Times New Roman" panose="02020603050405020304" pitchFamily="18" charset="0"/>
              </a:rPr>
              <a:t>Мова викладання – українська.</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Організація індивідуальної освітньої траєкторії.</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Розвиваючий освітній простір.</a:t>
            </a:r>
          </a:p>
        </p:txBody>
      </p:sp>
      <p:sp>
        <p:nvSpPr>
          <p:cNvPr id="3" name="Подзаголовок 2"/>
          <p:cNvSpPr>
            <a:spLocks noGrp="1"/>
          </p:cNvSpPr>
          <p:nvPr>
            <p:ph type="subTitle" idx="1"/>
          </p:nvPr>
        </p:nvSpPr>
        <p:spPr>
          <a:xfrm>
            <a:off x="6420678" y="3602037"/>
            <a:ext cx="5771322" cy="3255963"/>
          </a:xfrm>
        </p:spPr>
        <p:txBody>
          <a:bodyPr>
            <a:noAutofit/>
          </a:bodyPr>
          <a:lstStyle/>
          <a:p>
            <a:pPr algn="l"/>
            <a:r>
              <a:rPr lang="uk-UA" sz="3200" dirty="0">
                <a:solidFill>
                  <a:srgbClr val="7030A0"/>
                </a:solidFill>
                <a:latin typeface="Times New Roman" panose="02020603050405020304" pitchFamily="18" charset="0"/>
                <a:cs typeface="Times New Roman" panose="02020603050405020304" pitchFamily="18" charset="0"/>
              </a:rPr>
              <a:t>Іноземні мови, що вивчаються- англійська мова з 1 класу,</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німецька, польська, французька, турецька мови (на вибір) - з 5 класу.</a:t>
            </a:r>
            <a:endParaRPr lang="uk-UA" sz="3200" dirty="0">
              <a:solidFill>
                <a:srgbClr val="7030A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428" y="496688"/>
            <a:ext cx="3253784" cy="211730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409" y="3828951"/>
            <a:ext cx="3977010" cy="2144466"/>
          </a:xfrm>
          <a:prstGeom prst="rect">
            <a:avLst/>
          </a:prstGeom>
        </p:spPr>
      </p:pic>
    </p:spTree>
    <p:extLst>
      <p:ext uri="{BB962C8B-B14F-4D97-AF65-F5344CB8AC3E}">
        <p14:creationId xmlns:p14="http://schemas.microsoft.com/office/powerpoint/2010/main" val="73268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783" y="0"/>
            <a:ext cx="10956897" cy="6500191"/>
          </a:xfrm>
        </p:spPr>
        <p:txBody>
          <a:bodyPr>
            <a:normAutofit/>
          </a:bodyPr>
          <a:lstStyle/>
          <a:p>
            <a:r>
              <a:rPr lang="uk-UA" sz="4000" dirty="0">
                <a:solidFill>
                  <a:srgbClr val="C00000"/>
                </a:solidFill>
                <a:latin typeface="Times New Roman" panose="02020603050405020304" pitchFamily="18" charset="0"/>
                <a:cs typeface="Times New Roman" panose="02020603050405020304" pitchFamily="18" charset="0"/>
              </a:rPr>
              <a:t>До послуг ваших дітей:</a:t>
            </a:r>
            <a:br>
              <a:rPr lang="uk-UA" sz="4000" dirty="0">
                <a:solidFill>
                  <a:srgbClr val="C00000"/>
                </a:solidFill>
                <a:latin typeface="Times New Roman" panose="02020603050405020304" pitchFamily="18" charset="0"/>
                <a:cs typeface="Times New Roman" panose="02020603050405020304" pitchFamily="18" charset="0"/>
              </a:rPr>
            </a:br>
            <a:br>
              <a:rPr lang="uk-UA" sz="4000" dirty="0">
                <a:solidFill>
                  <a:srgbClr val="C00000"/>
                </a:solidFill>
                <a:latin typeface="Times New Roman" panose="02020603050405020304" pitchFamily="18" charset="0"/>
                <a:cs typeface="Times New Roman" panose="02020603050405020304" pitchFamily="18" charset="0"/>
              </a:rPr>
            </a:br>
            <a:r>
              <a:rPr lang="uk-UA" sz="4000" dirty="0">
                <a:solidFill>
                  <a:srgbClr val="C00000"/>
                </a:solidFill>
                <a:latin typeface="Times New Roman" panose="02020603050405020304" pitchFamily="18" charset="0"/>
                <a:cs typeface="Times New Roman" panose="02020603050405020304" pitchFamily="18" charset="0"/>
              </a:rPr>
              <a:t>				</a:t>
            </a:r>
            <a:r>
              <a:rPr lang="uk-UA" sz="2400" dirty="0">
                <a:solidFill>
                  <a:srgbClr val="7030A0"/>
                </a:solidFill>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t>
            </a:r>
            <a:r>
              <a:rPr lang="uk-UA" sz="3200" dirty="0">
                <a:solidFill>
                  <a:srgbClr val="7030A0"/>
                </a:solidFill>
                <a:latin typeface="Times New Roman" panose="02020603050405020304" pitchFamily="18" charset="0"/>
                <a:cs typeface="Times New Roman" panose="02020603050405020304" pitchFamily="18" charset="0"/>
              </a:rPr>
              <a:t>організація навчання та виховання </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у світлих та просторих класах,</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група подовженого дня,</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досвідчені вчителі та вихователі, </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чуйний та ввічливий персонал,</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вивчення двох іноземних мов,</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психолого-педагогічний супровід,</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соціальний супровід,</a:t>
            </a:r>
            <a:br>
              <a:rPr lang="uk-UA" sz="3200"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медичний нагляд.</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0462"/>
            <a:ext cx="3568148" cy="366753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688" y="3190462"/>
            <a:ext cx="2126311" cy="3667538"/>
          </a:xfrm>
          <a:prstGeom prst="rect">
            <a:avLst/>
          </a:prstGeom>
        </p:spPr>
      </p:pic>
    </p:spTree>
    <p:extLst>
      <p:ext uri="{BB962C8B-B14F-4D97-AF65-F5344CB8AC3E}">
        <p14:creationId xmlns:p14="http://schemas.microsoft.com/office/powerpoint/2010/main" val="164928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217" y="556591"/>
            <a:ext cx="8905461" cy="5237922"/>
          </a:xfrm>
        </p:spPr>
        <p:txBody>
          <a:bodyPr>
            <a:noAutofit/>
          </a:bodyPr>
          <a:lstStyle/>
          <a:p>
            <a:r>
              <a:rPr lang="uk-UA" sz="3200" dirty="0">
                <a:solidFill>
                  <a:srgbClr val="C00000"/>
                </a:solidFill>
                <a:latin typeface="Times New Roman" panose="02020603050405020304" pitchFamily="18" charset="0"/>
                <a:cs typeface="Times New Roman" panose="02020603050405020304" pitchFamily="18" charset="0"/>
              </a:rPr>
              <a:t>Зарахування до закладу здійснюється відповідно до наказу директора, що видається на підставі заяви одного з батьків дитини</a:t>
            </a:r>
            <a:br>
              <a:rPr lang="uk-UA" sz="3200" dirty="0">
                <a:solidFill>
                  <a:srgbClr val="C00000"/>
                </a:solidFill>
                <a:latin typeface="Times New Roman" panose="02020603050405020304" pitchFamily="18" charset="0"/>
                <a:cs typeface="Times New Roman" panose="02020603050405020304" pitchFamily="18" charset="0"/>
              </a:rPr>
            </a:br>
            <a:br>
              <a:rPr lang="uk-UA" sz="3200" dirty="0">
                <a:solidFill>
                  <a:srgbClr val="C0000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a:t>
            </a:r>
            <a:r>
              <a:rPr lang="uk-UA" sz="3200" u="sng" dirty="0">
                <a:solidFill>
                  <a:srgbClr val="7030A0"/>
                </a:solidFill>
                <a:latin typeface="Times New Roman" panose="02020603050405020304" pitchFamily="18" charset="0"/>
                <a:cs typeface="Times New Roman" panose="02020603050405020304" pitchFamily="18" charset="0"/>
              </a:rPr>
              <a:t>До заяви додаються:</a:t>
            </a:r>
            <a:br>
              <a:rPr lang="uk-UA" sz="3200" u="sng" dirty="0">
                <a:solidFill>
                  <a:srgbClr val="7030A0"/>
                </a:solidFill>
                <a:latin typeface="Times New Roman" panose="02020603050405020304" pitchFamily="18" charset="0"/>
                <a:cs typeface="Times New Roman" panose="02020603050405020304" pitchFamily="18" charset="0"/>
              </a:rPr>
            </a:br>
            <a:r>
              <a:rPr lang="uk-UA" sz="3200" dirty="0">
                <a:solidFill>
                  <a:srgbClr val="7030A0"/>
                </a:solidFill>
                <a:latin typeface="Times New Roman" panose="02020603050405020304" pitchFamily="18" charset="0"/>
                <a:cs typeface="Times New Roman" panose="02020603050405020304" pitchFamily="18" charset="0"/>
              </a:rPr>
              <a:t>	- </a:t>
            </a:r>
            <a:r>
              <a:rPr lang="uk-UA" sz="2800" i="1" dirty="0">
                <a:solidFill>
                  <a:srgbClr val="7030A0"/>
                </a:solidFill>
                <a:latin typeface="Times New Roman" panose="02020603050405020304" pitchFamily="18" charset="0"/>
                <a:cs typeface="Times New Roman" panose="02020603050405020304" pitchFamily="18" charset="0"/>
              </a:rPr>
              <a:t>копія свідоцтва про народження дитини,</a:t>
            </a:r>
            <a:br>
              <a:rPr lang="uk-UA" sz="2800" i="1" dirty="0">
                <a:solidFill>
                  <a:srgbClr val="7030A0"/>
                </a:solidFill>
                <a:latin typeface="Times New Roman" panose="02020603050405020304" pitchFamily="18" charset="0"/>
                <a:cs typeface="Times New Roman" panose="02020603050405020304" pitchFamily="18" charset="0"/>
              </a:rPr>
            </a:br>
            <a:r>
              <a:rPr lang="uk-UA" sz="2800" i="1" dirty="0">
                <a:solidFill>
                  <a:srgbClr val="7030A0"/>
                </a:solidFill>
                <a:latin typeface="Times New Roman" panose="02020603050405020304" pitchFamily="18" charset="0"/>
                <a:cs typeface="Times New Roman" panose="02020603050405020304" pitchFamily="18" charset="0"/>
              </a:rPr>
              <a:t>	- оригінал довідки форми № 086-1/о 			  «Довідка учня загальноосвітнього 				  навчального закладу про результати 			  обов'язкового медичного      					  профілактичного огляду»,</a:t>
            </a:r>
            <a:br>
              <a:rPr lang="uk-UA" sz="2800" i="1" dirty="0">
                <a:solidFill>
                  <a:srgbClr val="7030A0"/>
                </a:solidFill>
                <a:latin typeface="Times New Roman" panose="02020603050405020304" pitchFamily="18" charset="0"/>
                <a:cs typeface="Times New Roman" panose="02020603050405020304" pitchFamily="18" charset="0"/>
              </a:rPr>
            </a:br>
            <a:r>
              <a:rPr lang="uk-UA" sz="2800" i="1" dirty="0">
                <a:solidFill>
                  <a:srgbClr val="7030A0"/>
                </a:solidFill>
                <a:latin typeface="Times New Roman" panose="02020603050405020304" pitchFamily="18" charset="0"/>
                <a:cs typeface="Times New Roman" panose="02020603050405020304" pitchFamily="18" charset="0"/>
              </a:rPr>
              <a:t>	- висновок ІРЦ (за наявності).</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339" y="4566462"/>
            <a:ext cx="3266661" cy="2291538"/>
          </a:xfrm>
          <a:prstGeom prst="rect">
            <a:avLst/>
          </a:prstGeom>
        </p:spPr>
      </p:pic>
    </p:spTree>
    <p:extLst>
      <p:ext uri="{BB962C8B-B14F-4D97-AF65-F5344CB8AC3E}">
        <p14:creationId xmlns:p14="http://schemas.microsoft.com/office/powerpoint/2010/main" val="174090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6601"/>
            <a:ext cx="11519452" cy="4623023"/>
          </a:xfrm>
        </p:spPr>
        <p:txBody>
          <a:bodyPr>
            <a:normAutofit/>
          </a:bodyPr>
          <a:lstStyle/>
          <a:p>
            <a:r>
              <a:rPr lang="uk-UA" sz="3600" dirty="0">
                <a:solidFill>
                  <a:srgbClr val="C00000"/>
                </a:solidFill>
                <a:latin typeface="Times New Roman" panose="02020603050405020304" pitchFamily="18" charset="0"/>
                <a:cs typeface="Times New Roman" panose="02020603050405020304" pitchFamily="18" charset="0"/>
              </a:rPr>
              <a:t>	Прийом заяв здійснюється </a:t>
            </a:r>
            <a:br>
              <a:rPr lang="uk-UA" sz="3600" dirty="0">
                <a:solidFill>
                  <a:srgbClr val="C00000"/>
                </a:solidFill>
                <a:latin typeface="Times New Roman" panose="02020603050405020304" pitchFamily="18" charset="0"/>
                <a:cs typeface="Times New Roman" panose="02020603050405020304" pitchFamily="18" charset="0"/>
              </a:rPr>
            </a:br>
            <a:r>
              <a:rPr lang="uk-UA" sz="3600" dirty="0">
                <a:solidFill>
                  <a:srgbClr val="C00000"/>
                </a:solidFill>
                <a:latin typeface="Times New Roman" panose="02020603050405020304" pitchFamily="18" charset="0"/>
                <a:cs typeface="Times New Roman" panose="02020603050405020304" pitchFamily="18" charset="0"/>
              </a:rPr>
              <a:t>	згідно графіка:</a:t>
            </a:r>
            <a:br>
              <a:rPr lang="uk-UA" sz="3600" dirty="0">
                <a:solidFill>
                  <a:srgbClr val="C00000"/>
                </a:solidFill>
                <a:latin typeface="Times New Roman" panose="02020603050405020304" pitchFamily="18" charset="0"/>
                <a:cs typeface="Times New Roman" panose="02020603050405020304" pitchFamily="18" charset="0"/>
              </a:rPr>
            </a:b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800" dirty="0">
                <a:solidFill>
                  <a:srgbClr val="7030A0"/>
                </a:solidFill>
                <a:latin typeface="Times New Roman" panose="02020603050405020304" pitchFamily="18" charset="0"/>
                <a:cs typeface="Times New Roman" panose="02020603050405020304" pitchFamily="18" charset="0"/>
              </a:rPr>
              <a:t>вівторок 14.00 – 17.00</a:t>
            </a:r>
            <a:br>
              <a:rPr lang="uk-UA" sz="2800" dirty="0">
                <a:solidFill>
                  <a:srgbClr val="7030A0"/>
                </a:solidFill>
                <a:latin typeface="Times New Roman" panose="02020603050405020304" pitchFamily="18" charset="0"/>
                <a:cs typeface="Times New Roman" panose="02020603050405020304" pitchFamily="18" charset="0"/>
              </a:rPr>
            </a:br>
            <a:r>
              <a:rPr lang="uk-UA" sz="2800" dirty="0">
                <a:solidFill>
                  <a:srgbClr val="7030A0"/>
                </a:solidFill>
                <a:latin typeface="Times New Roman" panose="02020603050405020304" pitchFamily="18" charset="0"/>
                <a:cs typeface="Times New Roman" panose="02020603050405020304" pitchFamily="18" charset="0"/>
              </a:rPr>
              <a:t>	середа    14.00 – 17.00</a:t>
            </a:r>
            <a:br>
              <a:rPr lang="uk-UA" sz="2800" dirty="0">
                <a:solidFill>
                  <a:srgbClr val="7030A0"/>
                </a:solidFill>
                <a:latin typeface="Times New Roman" panose="02020603050405020304" pitchFamily="18" charset="0"/>
                <a:cs typeface="Times New Roman" panose="02020603050405020304" pitchFamily="18" charset="0"/>
              </a:rPr>
            </a:br>
            <a:r>
              <a:rPr lang="uk-UA" sz="2800" dirty="0">
                <a:solidFill>
                  <a:srgbClr val="7030A0"/>
                </a:solidFill>
                <a:latin typeface="Times New Roman" panose="02020603050405020304" pitchFamily="18" charset="0"/>
                <a:cs typeface="Times New Roman" panose="02020603050405020304" pitchFamily="18" charset="0"/>
              </a:rPr>
              <a:t>	четвер    14.00 – 17.00</a:t>
            </a:r>
            <a:br>
              <a:rPr lang="uk-UA" sz="2800" dirty="0">
                <a:solidFill>
                  <a:srgbClr val="7030A0"/>
                </a:solidFill>
                <a:latin typeface="Times New Roman" panose="02020603050405020304" pitchFamily="18" charset="0"/>
                <a:cs typeface="Times New Roman" panose="02020603050405020304" pitchFamily="18" charset="0"/>
              </a:rPr>
            </a:br>
            <a:br>
              <a:rPr lang="uk-UA" sz="2800" dirty="0">
                <a:solidFill>
                  <a:srgbClr val="7030A0"/>
                </a:solidFill>
                <a:latin typeface="Times New Roman" panose="02020603050405020304" pitchFamily="18" charset="0"/>
                <a:cs typeface="Times New Roman" panose="02020603050405020304" pitchFamily="18" charset="0"/>
              </a:rPr>
            </a:br>
            <a:r>
              <a:rPr lang="uk-UA" sz="2800" dirty="0">
                <a:solidFill>
                  <a:srgbClr val="7030A0"/>
                </a:solidFill>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Також прийом заяв здійснюється через </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електронну пошту закладу освіти: </a:t>
            </a:r>
            <a:r>
              <a:rPr lang="en-US" sz="2800" u="sng" dirty="0" err="1">
                <a:solidFill>
                  <a:srgbClr val="7030A0"/>
                </a:solidFill>
                <a:latin typeface="Times New Roman" panose="02020603050405020304" pitchFamily="18" charset="0"/>
                <a:cs typeface="Times New Roman" panose="02020603050405020304" pitchFamily="18" charset="0"/>
              </a:rPr>
              <a:t>licey</a:t>
            </a:r>
            <a:r>
              <a:rPr lang="ru-RU" sz="2800" u="sng" dirty="0">
                <a:solidFill>
                  <a:srgbClr val="7030A0"/>
                </a:solidFill>
                <a:latin typeface="Times New Roman" panose="02020603050405020304" pitchFamily="18" charset="0"/>
                <a:cs typeface="Times New Roman" panose="02020603050405020304" pitchFamily="18" charset="0"/>
              </a:rPr>
              <a:t>5</a:t>
            </a:r>
            <a:r>
              <a:rPr lang="en-US" sz="2800" u="sng" dirty="0">
                <a:solidFill>
                  <a:srgbClr val="7030A0"/>
                </a:solidFill>
                <a:latin typeface="Times New Roman" panose="02020603050405020304" pitchFamily="18" charset="0"/>
                <a:cs typeface="Times New Roman" panose="02020603050405020304" pitchFamily="18" charset="0"/>
              </a:rPr>
              <a:t>enter</a:t>
            </a:r>
            <a:r>
              <a:rPr lang="ru-RU" sz="2800" u="sng" dirty="0">
                <a:solidFill>
                  <a:srgbClr val="7030A0"/>
                </a:solidFill>
                <a:latin typeface="Times New Roman" panose="02020603050405020304" pitchFamily="18" charset="0"/>
                <a:cs typeface="Times New Roman" panose="02020603050405020304" pitchFamily="18" charset="0"/>
              </a:rPr>
              <a:t>@</a:t>
            </a:r>
            <a:r>
              <a:rPr lang="en-US" sz="2800" u="sng" dirty="0" err="1">
                <a:solidFill>
                  <a:srgbClr val="7030A0"/>
                </a:solidFill>
                <a:latin typeface="Times New Roman" panose="02020603050405020304" pitchFamily="18" charset="0"/>
                <a:cs typeface="Times New Roman" panose="02020603050405020304" pitchFamily="18" charset="0"/>
              </a:rPr>
              <a:t>gmail</a:t>
            </a:r>
            <a:r>
              <a:rPr lang="ru-RU" sz="2800" u="sng" dirty="0">
                <a:solidFill>
                  <a:srgbClr val="7030A0"/>
                </a:solidFill>
                <a:latin typeface="Times New Roman" panose="02020603050405020304" pitchFamily="18" charset="0"/>
                <a:cs typeface="Times New Roman" panose="02020603050405020304" pitchFamily="18" charset="0"/>
              </a:rPr>
              <a:t>.</a:t>
            </a:r>
            <a:r>
              <a:rPr lang="en-US" sz="2800" u="sng" dirty="0">
                <a:solidFill>
                  <a:srgbClr val="7030A0"/>
                </a:solidFill>
                <a:latin typeface="Times New Roman" panose="02020603050405020304" pitchFamily="18" charset="0"/>
                <a:cs typeface="Times New Roman" panose="02020603050405020304" pitchFamily="18" charset="0"/>
              </a:rPr>
              <a:t>com</a:t>
            </a:r>
            <a:br>
              <a:rPr lang="uk-UA" sz="2800" dirty="0">
                <a:latin typeface="Times New Roman" panose="02020603050405020304" pitchFamily="18" charset="0"/>
                <a:cs typeface="Times New Roman" panose="02020603050405020304" pitchFamily="18" charset="0"/>
              </a:rPr>
            </a:br>
            <a:endParaRPr lang="uk-UA" sz="2800" dirty="0">
              <a:solidFill>
                <a:srgbClr val="7030A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5021" y="4337011"/>
            <a:ext cx="2606271" cy="2414455"/>
          </a:xfrm>
          <a:prstGeom prst="rect">
            <a:avLst/>
          </a:prstGeom>
        </p:spPr>
      </p:pic>
    </p:spTree>
    <p:extLst>
      <p:ext uri="{BB962C8B-B14F-4D97-AF65-F5344CB8AC3E}">
        <p14:creationId xmlns:p14="http://schemas.microsoft.com/office/powerpoint/2010/main" val="71665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399182" y="1719469"/>
            <a:ext cx="7563679" cy="3539430"/>
          </a:xfrm>
          <a:prstGeom prst="rect">
            <a:avLst/>
          </a:prstGeom>
        </p:spPr>
        <p:txBody>
          <a:bodyPr wrap="square">
            <a:spAutoFit/>
          </a:bodyPr>
          <a:lstStyle/>
          <a:p>
            <a:pPr lvl="0" eaLnBrk="0" fontAlgn="base" hangingPunct="0">
              <a:spcBef>
                <a:spcPct val="0"/>
              </a:spcBef>
              <a:spcAft>
                <a:spcPct val="0"/>
              </a:spcAft>
            </a:pPr>
            <a:r>
              <a:rPr lang="uk-UA" altLang="uk-UA" sz="3200" dirty="0">
                <a:solidFill>
                  <a:srgbClr val="7030A0"/>
                </a:solidFill>
                <a:latin typeface="Times New Roman" panose="02020603050405020304" pitchFamily="18" charset="0"/>
                <a:cs typeface="Times New Roman" panose="02020603050405020304" pitchFamily="18" charset="0"/>
              </a:rPr>
              <a:t>Дати дітям радість праці, радість успіху у навчанні, збудити в їхніх серцях почуття гордості, власної гідності — це перша заповідь виховання.</a:t>
            </a:r>
          </a:p>
          <a:p>
            <a:pPr lvl="0" eaLnBrk="0" fontAlgn="base" hangingPunct="0">
              <a:spcBef>
                <a:spcPct val="0"/>
              </a:spcBef>
              <a:spcAft>
                <a:spcPct val="0"/>
              </a:spcAft>
            </a:pPr>
            <a:r>
              <a:rPr lang="uk-UA" altLang="uk-UA" sz="3200" dirty="0">
                <a:solidFill>
                  <a:srgbClr val="7030A0"/>
                </a:solidFill>
                <a:latin typeface="Times New Roman" panose="02020603050405020304" pitchFamily="18" charset="0"/>
                <a:cs typeface="Times New Roman" panose="02020603050405020304" pitchFamily="18" charset="0"/>
              </a:rPr>
              <a:t>У наших школах не повинно бути нещасливих дітей.</a:t>
            </a:r>
            <a:br>
              <a:rPr lang="uk-UA" altLang="uk-UA" sz="3200" dirty="0">
                <a:solidFill>
                  <a:srgbClr val="7030A0"/>
                </a:solidFill>
                <a:latin typeface="Times New Roman" panose="02020603050405020304" pitchFamily="18" charset="0"/>
                <a:cs typeface="Times New Roman" panose="02020603050405020304" pitchFamily="18" charset="0"/>
              </a:rPr>
            </a:br>
            <a:r>
              <a:rPr lang="uk-UA" altLang="uk-UA" sz="3200" dirty="0">
                <a:solidFill>
                  <a:srgbClr val="7030A0"/>
                </a:solidFill>
                <a:latin typeface="Times New Roman" panose="02020603050405020304" pitchFamily="18" charset="0"/>
                <a:cs typeface="Times New Roman" panose="02020603050405020304" pitchFamily="18" charset="0"/>
              </a:rPr>
              <a:t>			Василь Сухомлинський</a:t>
            </a:r>
            <a:endParaRPr lang="uk-UA" sz="3200" dirty="0">
              <a:solidFill>
                <a:srgbClr val="7030A0"/>
              </a:solidFil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949"/>
            <a:ext cx="3390439" cy="2256183"/>
          </a:xfrm>
          <a:prstGeom prst="rect">
            <a:avLst/>
          </a:prstGeom>
        </p:spPr>
      </p:pic>
    </p:spTree>
    <p:extLst>
      <p:ext uri="{BB962C8B-B14F-4D97-AF65-F5344CB8AC3E}">
        <p14:creationId xmlns:p14="http://schemas.microsoft.com/office/powerpoint/2010/main" val="32604693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TotalTime>
  <Words>476</Words>
  <Application>Microsoft Office PowerPoint</Application>
  <PresentationFormat>Широкий екран</PresentationFormat>
  <Paragraphs>18</Paragraphs>
  <Slides>9</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9</vt:i4>
      </vt:variant>
    </vt:vector>
  </HeadingPairs>
  <TitlesOfParts>
    <vt:vector size="14" baseType="lpstr">
      <vt:lpstr>Arial</vt:lpstr>
      <vt:lpstr>Calibri</vt:lpstr>
      <vt:lpstr>Calibri Light</vt:lpstr>
      <vt:lpstr>Times New Roman</vt:lpstr>
      <vt:lpstr>Тема Office</vt:lpstr>
      <vt:lpstr>   ЗАРАХУВАННЯ ДО 1 КЛАСУ  на 2024/2025 навчальний рік </vt:lpstr>
      <vt:lpstr>Шановні батьки  майбутніх першокласників!</vt:lpstr>
      <vt:lpstr>На 2024/2025 н.р.  заплановано формування  8 класів </vt:lpstr>
      <vt:lpstr>Наш ліцей</vt:lpstr>
      <vt:lpstr>Мова викладання – українська. Організація індивідуальної освітньої траєкторії. Розвиваючий освітній простір.</vt:lpstr>
      <vt:lpstr>До послуг ваших дітей:      - організація навчання та виховання          у світлих та просторих класах,     - група подовженого дня,     - досвідчені вчителі та вихователі,         чуйний та ввічливий персонал,     - вивчення двох іноземних мов,     - психолого-педагогічний супровід,     - соціальний супровід,     - медичний нагляд.</vt:lpstr>
      <vt:lpstr>Зарахування до закладу здійснюється відповідно до наказу директора, що видається на підставі заяви одного з батьків дитини   До заяви додаються:  - копія свідоцтва про народження дитини,  - оригінал довідки форми № 086-1/о      «Довідка учня загальноосвітнього       навчального закладу про результати      обов'язкового медичного             профілактичного огляду»,  - висновок ІРЦ (за наявності).</vt:lpstr>
      <vt:lpstr> Прийом заяв здійснюється   згідно графіка:   вівторок 14.00 – 17.00  середа    14.00 – 17.00  четвер    14.00 – 17.00   Також прийом заяв здійснюється через   електронну пошту закладу освіти: licey5enter@gmail.com </vt:lpstr>
      <vt:lpstr>Презентація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Ol4ik</dc:creator>
  <cp:lastModifiedBy>Admin</cp:lastModifiedBy>
  <cp:revision>29</cp:revision>
  <dcterms:created xsi:type="dcterms:W3CDTF">2024-03-02T13:24:18Z</dcterms:created>
  <dcterms:modified xsi:type="dcterms:W3CDTF">2024-03-11T12:46:03Z</dcterms:modified>
</cp:coreProperties>
</file>